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9" r:id="rId11"/>
    <p:sldId id="264" r:id="rId12"/>
    <p:sldId id="268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DA78D3-CE48-4BED-9210-B957BE4DD2B6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AA2CB9-FBA3-430A-8FAC-1E6F64F25AE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a/imgres?imgurl=http://usgoldsilverllc.com/gold-melt-big.jpg&amp;imgrefurl=http://usgoldsilverllc.com/refinery&amp;usg=__hAFIfaFuwRrqMFxLpuCYJ3zxT_k=&amp;h=213&amp;w=320&amp;sz=25&amp;hl=en&amp;start=17&amp;zoom=1&amp;tbnid=IuKG986k26uwGM:&amp;tbnh=79&amp;tbnw=118&amp;ei=P9gwUZ-QIOTAiwLmnYGIDg&amp;prev=/search%3Fq%3Dgold%2Bmelting%26hl%3Den%26gbv%3D2%26tbm%3Disch&amp;itbs=1&amp;sa=X&amp;ved=0CEkQrQMw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imgres?imgurl=http://extremeearth.net/wp-content/uploads/2011/12/Lava-flow-cooling.jpg&amp;imgrefurl=http://extremeearth.net/extreme-earth/lithosphere/&amp;usg=__NK2eYSkY9fV6iOgRudjBIn7W7jQ=&amp;h=500&amp;w=800&amp;sz=111&amp;hl=en&amp;start=9&amp;zoom=1&amp;tbnid=S8Q1X4PZOmXGJM:&amp;tbnh=89&amp;tbnw=143&amp;ei=19gwUf3IM-OSiQLD84HIDw&amp;prev=/search%3Fq%3Dmelting%2Bpoint%26hl%3Den%26gbv%3D2%26tbm%3Disch&amp;itbs=1&amp;sa=X&amp;ved=0CDkQrQMwCA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a/imgres?imgurl=http://whatscookingamerica.net/Foto4/BoilingWater.bmp&amp;imgrefurl=http://whatscookingamerica.net/boilpoint.htm&amp;usg=__ZXvNE9HZw_qmMqE1G340jTOWR_Q=&amp;h=252&amp;w=206&amp;sz=153&amp;hl=en&amp;start=1&amp;zoom=1&amp;tbnid=3n7cqtNdcHOg-M:&amp;tbnh=111&amp;tbnw=91&amp;ei=m9gwUbn1HIrmiAK3oYDICA&amp;prev=/search%3Fq%3Dboiling%2Bwater%26hl%3Den%26gbv%3D2%26tbm%3Disch&amp;itbs=1&amp;sa=X&amp;ved=0CCkQrQMwA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pic>
        <p:nvPicPr>
          <p:cNvPr id="2050" name="Picture 2" descr="http://kpsciencewiki.pbworks.com/f/1271359145/matter%20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242812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7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44296"/>
            <a:ext cx="63246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1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State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2800" dirty="0">
                <a:latin typeface="Arial"/>
                <a:ea typeface="Times New Roman"/>
              </a:rPr>
              <a:t>When temperature changes so can the state of the material: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b="1" dirty="0">
                <a:latin typeface="Arial"/>
                <a:ea typeface="Times New Roman"/>
              </a:rPr>
              <a:t>Melting</a:t>
            </a:r>
            <a:r>
              <a:rPr lang="en-CA" sz="2800" dirty="0">
                <a:latin typeface="Arial"/>
                <a:ea typeface="Times New Roman"/>
              </a:rPr>
              <a:t> = solid to a liquid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b="1" dirty="0">
                <a:latin typeface="Arial"/>
                <a:ea typeface="Times New Roman"/>
              </a:rPr>
              <a:t>Evaporation</a:t>
            </a:r>
            <a:r>
              <a:rPr lang="en-CA" sz="2800" dirty="0">
                <a:latin typeface="Arial"/>
                <a:ea typeface="Times New Roman"/>
              </a:rPr>
              <a:t> = liquid to a gas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b="1" dirty="0">
                <a:latin typeface="Arial"/>
                <a:ea typeface="Times New Roman"/>
              </a:rPr>
              <a:t>Condensation</a:t>
            </a:r>
            <a:r>
              <a:rPr lang="en-CA" sz="2800" dirty="0">
                <a:latin typeface="Arial"/>
                <a:ea typeface="Times New Roman"/>
              </a:rPr>
              <a:t> = gas to a liquid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b="1" dirty="0">
                <a:latin typeface="Arial"/>
                <a:ea typeface="Times New Roman"/>
              </a:rPr>
              <a:t>Solidification</a:t>
            </a:r>
            <a:r>
              <a:rPr lang="en-CA" sz="2800" dirty="0">
                <a:latin typeface="Arial"/>
                <a:ea typeface="Times New Roman"/>
              </a:rPr>
              <a:t> = liquid to a solid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b="1" dirty="0">
                <a:latin typeface="Arial"/>
                <a:ea typeface="Times New Roman"/>
              </a:rPr>
              <a:t>Sublimation</a:t>
            </a:r>
            <a:r>
              <a:rPr lang="en-CA" sz="2800" dirty="0">
                <a:latin typeface="Arial"/>
                <a:ea typeface="Times New Roman"/>
              </a:rPr>
              <a:t> = solid directly to a gas (dry ice)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b="1" dirty="0">
                <a:latin typeface="Arial"/>
                <a:ea typeface="Times New Roman"/>
              </a:rPr>
              <a:t>Deposition</a:t>
            </a:r>
            <a:r>
              <a:rPr lang="en-CA" sz="2800" dirty="0">
                <a:latin typeface="Arial"/>
                <a:ea typeface="Times New Roman"/>
              </a:rPr>
              <a:t> = gas directly to a solid (frost)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662612" cy="534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266700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>
                <a:latin typeface="Arial"/>
                <a:ea typeface="Times New Roman"/>
              </a:rPr>
              <a:t>All substances have different specific temperatures at which they change state.</a:t>
            </a:r>
            <a:endParaRPr lang="en-US" sz="3200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latin typeface="Times New Roman"/>
              <a:ea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CA" sz="2400" b="1" dirty="0">
                <a:latin typeface="Arial"/>
                <a:ea typeface="Times New Roman"/>
              </a:rPr>
              <a:t>Melting point </a:t>
            </a:r>
            <a:r>
              <a:rPr lang="en-CA" sz="2400" dirty="0">
                <a:latin typeface="Arial"/>
                <a:ea typeface="Times New Roman"/>
              </a:rPr>
              <a:t>= temp. when a solid goes to a liquid</a:t>
            </a:r>
            <a:endParaRPr lang="en-US" sz="2400" dirty="0">
              <a:latin typeface="Times New Roman"/>
              <a:ea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CA" sz="2400" b="1" dirty="0">
                <a:latin typeface="Arial"/>
                <a:ea typeface="Times New Roman"/>
              </a:rPr>
              <a:t>Boiling point</a:t>
            </a:r>
            <a:r>
              <a:rPr lang="en-CA" sz="2400" dirty="0">
                <a:latin typeface="Arial"/>
                <a:ea typeface="Times New Roman"/>
              </a:rPr>
              <a:t> = temp. when a liquid goes to a gas</a:t>
            </a:r>
            <a:endParaRPr lang="en-US" sz="2400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t2.gstatic.com/images?q=tbn:ANd9GcSnC3bws_T0Edg13ngOmb5w2VRP7Kli3SC2iqCuZ0Jwq2yRrRe9t_hYij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4256182"/>
            <a:ext cx="3048000" cy="204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T5e84_LnQXkoIIouNyFHn95640oR1nPVNwN1leG8V5NKBuvr1aZVMydN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39" y="3657600"/>
            <a:ext cx="2438400" cy="297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Jh_F6F3FyN0hHwSjvp2aMKeyfMxgNcDwIq1aVaEKvzc1lY5heun1U_1v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97" y="4256182"/>
            <a:ext cx="2938409" cy="193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438912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Clr>
                <a:srgbClr val="0BD0D9"/>
              </a:buClr>
              <a:buNone/>
            </a:pPr>
            <a:r>
              <a:rPr lang="en-CA" sz="3700" b="1" dirty="0">
                <a:solidFill>
                  <a:prstClr val="black"/>
                </a:solidFill>
                <a:latin typeface="Arial"/>
                <a:ea typeface="Times New Roman"/>
              </a:rPr>
              <a:t>Textbook Questions </a:t>
            </a:r>
            <a:endParaRPr lang="en-CA" sz="3700" b="1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marL="0" lvl="0" indent="0" algn="ctr">
              <a:spcBef>
                <a:spcPts val="0"/>
              </a:spcBef>
              <a:buClr>
                <a:srgbClr val="0BD0D9"/>
              </a:buClr>
              <a:buNone/>
            </a:pPr>
            <a:r>
              <a:rPr lang="en-CA" sz="3700" b="1" dirty="0" smtClean="0">
                <a:solidFill>
                  <a:prstClr val="black"/>
                </a:solidFill>
                <a:latin typeface="Arial"/>
                <a:ea typeface="Times New Roman"/>
              </a:rPr>
              <a:t>P</a:t>
            </a:r>
            <a:r>
              <a:rPr lang="en-CA" sz="3700" b="1" dirty="0">
                <a:solidFill>
                  <a:prstClr val="black"/>
                </a:solidFill>
                <a:latin typeface="Arial"/>
                <a:ea typeface="Times New Roman"/>
              </a:rPr>
              <a:t>. 259 # 2, 3, 4, 5, 8, 9 and 10</a:t>
            </a:r>
            <a:endParaRPr lang="en-US" sz="37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ckingham.k12.va.us/resources/elementary/files/atom_files/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971800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3600" dirty="0" smtClean="0">
                <a:latin typeface="Arial"/>
                <a:ea typeface="Times New Roman"/>
              </a:rPr>
              <a:t>Anything </a:t>
            </a:r>
            <a:r>
              <a:rPr lang="en-CA" sz="3600" dirty="0">
                <a:latin typeface="Arial"/>
                <a:ea typeface="Times New Roman"/>
              </a:rPr>
              <a:t>that has mass and volume</a:t>
            </a:r>
            <a:endParaRPr lang="en-US" sz="36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3600" dirty="0" smtClean="0">
                <a:latin typeface="Arial"/>
                <a:ea typeface="Times New Roman"/>
              </a:rPr>
              <a:t>The </a:t>
            </a:r>
            <a:r>
              <a:rPr lang="en-CA" sz="3600" dirty="0">
                <a:latin typeface="Arial"/>
                <a:ea typeface="Times New Roman"/>
              </a:rPr>
              <a:t>quantity of matter that a substance or object contains, the more matter the greater the mass</a:t>
            </a:r>
            <a:endParaRPr lang="en-US" sz="36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3600" dirty="0" smtClean="0">
                <a:latin typeface="Arial"/>
                <a:ea typeface="Times New Roman"/>
              </a:rPr>
              <a:t>Measured </a:t>
            </a:r>
            <a:r>
              <a:rPr lang="en-CA" sz="3600" dirty="0">
                <a:latin typeface="Arial"/>
                <a:ea typeface="Times New Roman"/>
              </a:rPr>
              <a:t>in grams (g) or kilograms (kg</a:t>
            </a:r>
            <a:r>
              <a:rPr lang="en-CA" sz="3600" dirty="0" smtClean="0">
                <a:latin typeface="Arial"/>
                <a:ea typeface="Times New Roman"/>
              </a:rPr>
              <a:t>)</a:t>
            </a:r>
            <a:endParaRPr lang="en-US" sz="3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25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3600" dirty="0" smtClean="0">
                <a:latin typeface="Arial"/>
                <a:ea typeface="Times New Roman"/>
              </a:rPr>
              <a:t>Amount </a:t>
            </a:r>
            <a:r>
              <a:rPr lang="en-CA" sz="3600" dirty="0">
                <a:latin typeface="Arial"/>
                <a:ea typeface="Times New Roman"/>
              </a:rPr>
              <a:t>of space taken up by a substance</a:t>
            </a:r>
            <a:endParaRPr lang="en-US" sz="36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3600" dirty="0" smtClean="0">
                <a:latin typeface="Arial"/>
                <a:ea typeface="Times New Roman"/>
              </a:rPr>
              <a:t>Liquid </a:t>
            </a:r>
            <a:r>
              <a:rPr lang="en-CA" sz="3600" dirty="0">
                <a:latin typeface="Arial"/>
                <a:ea typeface="Times New Roman"/>
              </a:rPr>
              <a:t>measured in ml, L, or cm</a:t>
            </a:r>
            <a:r>
              <a:rPr lang="en-CA" sz="3600" baseline="30000" dirty="0">
                <a:latin typeface="Arial"/>
                <a:ea typeface="Times New Roman"/>
              </a:rPr>
              <a:t>3</a:t>
            </a:r>
            <a:endParaRPr lang="en-US" sz="36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9" y="3886200"/>
            <a:ext cx="3605212" cy="262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 b="1" dirty="0" smtClean="0">
                <a:latin typeface="Arial"/>
                <a:ea typeface="Times New Roman"/>
              </a:rPr>
              <a:t>States </a:t>
            </a:r>
            <a:r>
              <a:rPr lang="en-CA" sz="2800" b="1" dirty="0">
                <a:latin typeface="Arial"/>
                <a:ea typeface="Times New Roman"/>
              </a:rPr>
              <a:t>or Phases of Matter:</a:t>
            </a:r>
            <a:endParaRPr lang="en-US" sz="2000" dirty="0">
              <a:latin typeface="Times New Roman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CA" sz="2800" b="1" dirty="0">
                <a:latin typeface="Arial"/>
                <a:ea typeface="Times New Roman"/>
              </a:rPr>
              <a:t>Solid</a:t>
            </a:r>
            <a:r>
              <a:rPr lang="en-CA" sz="2800" dirty="0">
                <a:latin typeface="Arial"/>
                <a:ea typeface="Times New Roman"/>
              </a:rPr>
              <a:t> – definite shape and volume</a:t>
            </a:r>
            <a:endParaRPr lang="en-US" sz="2000" dirty="0">
              <a:latin typeface="Times New Roman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CA" sz="2800" b="1" dirty="0">
                <a:latin typeface="Arial"/>
                <a:ea typeface="Times New Roman"/>
              </a:rPr>
              <a:t>Liquid</a:t>
            </a:r>
            <a:r>
              <a:rPr lang="en-CA" sz="2800" dirty="0">
                <a:latin typeface="Arial"/>
                <a:ea typeface="Times New Roman"/>
              </a:rPr>
              <a:t> – definite volume but shape is determined by container</a:t>
            </a:r>
            <a:endParaRPr lang="en-US" sz="2000" dirty="0">
              <a:latin typeface="Times New Roman"/>
              <a:ea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CA" sz="2800" b="1" dirty="0">
                <a:latin typeface="Arial"/>
                <a:ea typeface="Times New Roman"/>
              </a:rPr>
              <a:t>Gas</a:t>
            </a:r>
            <a:r>
              <a:rPr lang="en-CA" sz="2800" dirty="0">
                <a:latin typeface="Arial"/>
                <a:ea typeface="Times New Roman"/>
              </a:rPr>
              <a:t> – volume and shape are determined by their surroundings</a:t>
            </a:r>
            <a:endParaRPr lang="en-US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chemistrytutorials.org/images/stories/matter/phase_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86200"/>
            <a:ext cx="44291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Particle Model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en-CA" sz="2800" dirty="0">
                <a:latin typeface="Arial"/>
                <a:ea typeface="Times New Roman"/>
              </a:rPr>
              <a:t>All matter is made up of very small particles.  (atoms)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en-CA" sz="2800" dirty="0">
                <a:latin typeface="Arial"/>
                <a:ea typeface="Times New Roman"/>
              </a:rPr>
              <a:t>There are spaces between the particles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en-CA" sz="2800" dirty="0">
                <a:latin typeface="Arial"/>
                <a:ea typeface="Times New Roman"/>
              </a:rPr>
              <a:t>the particles that make up matter are always moving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14350" algn="l"/>
              </a:tabLst>
            </a:pPr>
            <a:r>
              <a:rPr lang="en-CA" sz="2800" dirty="0">
                <a:latin typeface="Arial"/>
                <a:ea typeface="Times New Roman"/>
              </a:rPr>
              <a:t>the particles are attracted to each other, strength of attraction depends on type of </a:t>
            </a:r>
            <a:r>
              <a:rPr lang="en-CA" sz="2800" dirty="0" smtClean="0">
                <a:latin typeface="Arial"/>
                <a:ea typeface="Times New Roman"/>
              </a:rPr>
              <a:t>particle</a:t>
            </a:r>
            <a:endParaRPr lang="en-US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48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Kinetic Molecular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00600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100" dirty="0">
                <a:latin typeface="Arial"/>
                <a:ea typeface="Times New Roman"/>
              </a:rPr>
              <a:t>Kinetic energy is the energy of motion</a:t>
            </a:r>
            <a:endParaRPr lang="en-US" sz="3100" dirty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100" dirty="0">
                <a:latin typeface="Arial"/>
                <a:ea typeface="Times New Roman"/>
              </a:rPr>
              <a:t>Particles in solids, liquids and gasses are always in </a:t>
            </a:r>
            <a:r>
              <a:rPr lang="en-CA" sz="3100" dirty="0" smtClean="0">
                <a:latin typeface="Arial"/>
                <a:ea typeface="Times New Roman"/>
              </a:rPr>
              <a:t>motion</a:t>
            </a:r>
            <a:endParaRPr lang="en-US" sz="3100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100" dirty="0" smtClean="0">
                <a:latin typeface="Arial"/>
                <a:ea typeface="Times New Roman"/>
              </a:rPr>
              <a:t>1. All </a:t>
            </a:r>
            <a:r>
              <a:rPr lang="en-CA" sz="3100" dirty="0">
                <a:latin typeface="Arial"/>
                <a:ea typeface="Times New Roman"/>
              </a:rPr>
              <a:t>matter is made up of very small particles (atoms and </a:t>
            </a:r>
            <a:r>
              <a:rPr lang="en-CA" sz="3100" dirty="0" smtClean="0">
                <a:latin typeface="Arial"/>
                <a:ea typeface="Times New Roman"/>
              </a:rPr>
              <a:t>molecules)</a:t>
            </a:r>
            <a:endParaRPr lang="en-US" sz="3100" dirty="0" smtClean="0">
              <a:latin typeface="Times New Roman"/>
              <a:ea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100" dirty="0" smtClean="0">
                <a:latin typeface="Arial"/>
                <a:ea typeface="Times New Roman"/>
              </a:rPr>
              <a:t>2. There </a:t>
            </a:r>
            <a:r>
              <a:rPr lang="en-CA" sz="3100" dirty="0">
                <a:latin typeface="Arial"/>
                <a:ea typeface="Times New Roman"/>
              </a:rPr>
              <a:t>is empty space between particles</a:t>
            </a:r>
            <a:endParaRPr lang="en-US" sz="3100" dirty="0">
              <a:latin typeface="Times New Roman"/>
              <a:ea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514350" algn="l"/>
              </a:tabLst>
            </a:pPr>
            <a:r>
              <a:rPr lang="en-CA" sz="3100" dirty="0" smtClean="0">
                <a:latin typeface="Arial"/>
                <a:ea typeface="Times New Roman"/>
              </a:rPr>
              <a:t>3. Particles </a:t>
            </a:r>
            <a:r>
              <a:rPr lang="en-CA" sz="3100" dirty="0">
                <a:latin typeface="Arial"/>
                <a:ea typeface="Times New Roman"/>
              </a:rPr>
              <a:t>are constantly moving, colliding with each other and the walls of the </a:t>
            </a:r>
            <a:r>
              <a:rPr lang="en-CA" sz="3100" dirty="0" smtClean="0">
                <a:latin typeface="Arial"/>
                <a:ea typeface="Times New Roman"/>
              </a:rPr>
              <a:t>container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514350" algn="l"/>
              </a:tabLst>
            </a:pPr>
            <a:endParaRPr lang="en-CA" sz="3100" dirty="0" smtClean="0">
              <a:latin typeface="Arial"/>
              <a:ea typeface="Times New Roman"/>
            </a:endParaRPr>
          </a:p>
          <a:p>
            <a:pPr marL="914400" lvl="0">
              <a:spcBef>
                <a:spcPts val="0"/>
              </a:spcBef>
              <a:buClr>
                <a:srgbClr val="0BD0D9"/>
              </a:buClr>
            </a:pPr>
            <a:r>
              <a:rPr lang="en-CA" sz="3100" b="1" dirty="0">
                <a:solidFill>
                  <a:prstClr val="black"/>
                </a:solidFill>
                <a:latin typeface="Arial"/>
                <a:ea typeface="Times New Roman"/>
              </a:rPr>
              <a:t>Solids – particles only vibrate</a:t>
            </a:r>
            <a:endParaRPr lang="en-US" sz="3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914400" lvl="0">
              <a:spcBef>
                <a:spcPts val="0"/>
              </a:spcBef>
              <a:buClr>
                <a:srgbClr val="0BD0D9"/>
              </a:buClr>
            </a:pPr>
            <a:r>
              <a:rPr lang="en-CA" sz="3100" b="1" dirty="0">
                <a:solidFill>
                  <a:prstClr val="black"/>
                </a:solidFill>
                <a:latin typeface="Arial"/>
                <a:ea typeface="Times New Roman"/>
              </a:rPr>
              <a:t>Liquids – particles can slide past each </a:t>
            </a:r>
            <a:r>
              <a:rPr lang="en-CA" sz="3100" b="1" dirty="0" smtClean="0">
                <a:solidFill>
                  <a:prstClr val="black"/>
                </a:solidFill>
                <a:latin typeface="Arial"/>
                <a:ea typeface="Times New Roman"/>
              </a:rPr>
              <a:t>other</a:t>
            </a:r>
            <a:endParaRPr lang="en-US" sz="3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914400" lvl="0">
              <a:spcBef>
                <a:spcPts val="0"/>
              </a:spcBef>
              <a:buClr>
                <a:srgbClr val="0BD0D9"/>
              </a:buClr>
            </a:pPr>
            <a:r>
              <a:rPr lang="en-CA" sz="3100" b="1" dirty="0">
                <a:solidFill>
                  <a:prstClr val="black"/>
                </a:solidFill>
                <a:latin typeface="Arial"/>
                <a:ea typeface="Times New Roman"/>
              </a:rPr>
              <a:t>Gasses – far apart and move around quickly</a:t>
            </a:r>
            <a:endParaRPr lang="en-US" sz="31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514350" algn="l"/>
              </a:tabLst>
            </a:pPr>
            <a:endParaRPr lang="en-CA" sz="3100" dirty="0">
              <a:latin typeface="Arial"/>
              <a:ea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514350" algn="l"/>
              </a:tabLst>
            </a:pPr>
            <a:r>
              <a:rPr lang="en-CA" sz="3100" dirty="0" smtClean="0">
                <a:latin typeface="Arial"/>
                <a:ea typeface="Times New Roman"/>
              </a:rPr>
              <a:t>4. Energy </a:t>
            </a:r>
            <a:r>
              <a:rPr lang="en-CA" sz="3100" dirty="0">
                <a:latin typeface="Arial"/>
                <a:ea typeface="Times New Roman"/>
              </a:rPr>
              <a:t>makes particles move. More energy = faster movement</a:t>
            </a:r>
            <a:endParaRPr lang="en-US" sz="3100" dirty="0">
              <a:latin typeface="Times New Roman"/>
              <a:ea typeface="Times New Roman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514350" algn="l"/>
              </a:tabLst>
            </a:pPr>
            <a:r>
              <a:rPr lang="en-CA" sz="3100" dirty="0" smtClean="0">
                <a:latin typeface="Arial"/>
                <a:ea typeface="Times New Roman"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514350" algn="l"/>
              </a:tabLst>
            </a:pPr>
            <a:endParaRPr lang="en-US" sz="2000" dirty="0">
              <a:latin typeface="Times New Roman"/>
              <a:ea typeface="Times New Roman"/>
            </a:endParaRPr>
          </a:p>
          <a:p>
            <a:pPr marL="64008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20000" cy="559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2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0772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Thermal Expansion and Contraction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915400" cy="4389120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dirty="0">
                <a:latin typeface="Arial"/>
                <a:ea typeface="Times New Roman"/>
              </a:rPr>
              <a:t>To add energy we can add heat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dirty="0">
                <a:latin typeface="Arial"/>
                <a:ea typeface="Times New Roman"/>
              </a:rPr>
              <a:t>When we add heat the particles move faster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dirty="0">
                <a:latin typeface="Arial"/>
                <a:ea typeface="Times New Roman"/>
              </a:rPr>
              <a:t>The material expands and increases in volume = </a:t>
            </a:r>
            <a:r>
              <a:rPr lang="en-CA" sz="2800" u="sng" dirty="0">
                <a:latin typeface="Arial"/>
                <a:ea typeface="Times New Roman"/>
              </a:rPr>
              <a:t>thermal expansion</a:t>
            </a:r>
            <a:endParaRPr lang="en-US" sz="2000" u="sng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dirty="0">
                <a:latin typeface="Arial"/>
                <a:ea typeface="Times New Roman"/>
              </a:rPr>
              <a:t>The opposite happens when a material cools = </a:t>
            </a:r>
            <a:r>
              <a:rPr lang="en-CA" sz="2800" u="sng" dirty="0">
                <a:latin typeface="Arial"/>
                <a:ea typeface="Times New Roman"/>
              </a:rPr>
              <a:t>thermal contraction</a:t>
            </a:r>
            <a:endParaRPr lang="en-US" sz="2000" u="sng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dirty="0">
                <a:latin typeface="Arial"/>
                <a:ea typeface="Times New Roman"/>
              </a:rPr>
              <a:t>Each material expands or contracts at a unique rate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dirty="0">
                <a:latin typeface="Arial"/>
                <a:ea typeface="Times New Roman"/>
              </a:rPr>
              <a:t>Examples include:  thermometer, car coolant containers, bridges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73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Difference Between Heat and 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dirty="0">
                <a:latin typeface="Arial"/>
                <a:ea typeface="Times New Roman"/>
              </a:rPr>
              <a:t>When two substances with different thermal energy come into contact, energy will flow from </a:t>
            </a:r>
            <a:r>
              <a:rPr lang="en-CA" sz="2800" b="1" dirty="0">
                <a:latin typeface="Arial"/>
                <a:ea typeface="Times New Roman"/>
              </a:rPr>
              <a:t>high to low </a:t>
            </a:r>
            <a:r>
              <a:rPr lang="en-CA" sz="2800" dirty="0">
                <a:latin typeface="Arial"/>
                <a:ea typeface="Times New Roman"/>
              </a:rPr>
              <a:t>thermal energy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dirty="0">
                <a:latin typeface="Arial"/>
                <a:ea typeface="Times New Roman"/>
              </a:rPr>
              <a:t>Heat = the energy transferred from one material to another</a:t>
            </a:r>
            <a:endParaRPr lang="en-US" sz="20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en-CA" sz="2800" dirty="0">
                <a:latin typeface="Arial"/>
                <a:ea typeface="Times New Roman"/>
              </a:rPr>
              <a:t>Temperature = reading of a substance’s average kinetic energy</a:t>
            </a: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455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Chapter 7.1</vt:lpstr>
      <vt:lpstr>Matter</vt:lpstr>
      <vt:lpstr>Volume</vt:lpstr>
      <vt:lpstr>PowerPoint Presentation</vt:lpstr>
      <vt:lpstr>The Particle Model of Matter</vt:lpstr>
      <vt:lpstr>The Kinetic Molecular Theory </vt:lpstr>
      <vt:lpstr>PowerPoint Presentation</vt:lpstr>
      <vt:lpstr>Thermal Expansion and Contraction </vt:lpstr>
      <vt:lpstr>The Difference Between Heat and Temperature </vt:lpstr>
      <vt:lpstr>PowerPoint Presentation</vt:lpstr>
      <vt:lpstr>Changes of State </vt:lpstr>
      <vt:lpstr>PowerPoint Presentation</vt:lpstr>
      <vt:lpstr>PowerPoint Presentation</vt:lpstr>
      <vt:lpstr>HOMEWORK </vt:lpstr>
    </vt:vector>
  </TitlesOfParts>
  <Company>SD23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7.1</dc:title>
  <dc:creator>SD23</dc:creator>
  <cp:lastModifiedBy>School District No. 23</cp:lastModifiedBy>
  <cp:revision>8</cp:revision>
  <dcterms:created xsi:type="dcterms:W3CDTF">2012-11-15T21:15:37Z</dcterms:created>
  <dcterms:modified xsi:type="dcterms:W3CDTF">2013-03-01T16:38:45Z</dcterms:modified>
</cp:coreProperties>
</file>